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0" r:id="rId4"/>
    <p:sldId id="320" r:id="rId5"/>
    <p:sldId id="680" r:id="rId6"/>
    <p:sldId id="682" r:id="rId7"/>
    <p:sldId id="684" r:id="rId8"/>
    <p:sldId id="686" r:id="rId9"/>
    <p:sldId id="689" r:id="rId10"/>
    <p:sldId id="690" r:id="rId11"/>
    <p:sldId id="691" r:id="rId12"/>
    <p:sldId id="693" r:id="rId13"/>
    <p:sldId id="703" r:id="rId14"/>
    <p:sldId id="704" r:id="rId15"/>
    <p:sldId id="705" r:id="rId16"/>
    <p:sldId id="706" r:id="rId17"/>
    <p:sldId id="707" r:id="rId18"/>
    <p:sldId id="708" r:id="rId19"/>
    <p:sldId id="712" r:id="rId20"/>
    <p:sldId id="713" r:id="rId21"/>
    <p:sldId id="714" r:id="rId22"/>
    <p:sldId id="715" r:id="rId23"/>
    <p:sldId id="716" r:id="rId24"/>
    <p:sldId id="717" r:id="rId25"/>
    <p:sldId id="718" r:id="rId26"/>
    <p:sldId id="719" r:id="rId27"/>
    <p:sldId id="720" r:id="rId28"/>
    <p:sldId id="721" r:id="rId29"/>
    <p:sldId id="722" r:id="rId30"/>
    <p:sldId id="723" r:id="rId31"/>
    <p:sldId id="727" r:id="rId32"/>
    <p:sldId id="724" r:id="rId33"/>
    <p:sldId id="368" r:id="rId34"/>
    <p:sldId id="298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0AD3A-5178-15F6-7E4D-66A108F5C3D5}" v="4" dt="2025-04-02T16:10:44.19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S::wittman1@otterbein.edu::bff186cd-6ce8-41ba-8e8c-e85cdef216de" providerId="AD" clId="Web-{A630AD3A-5178-15F6-7E4D-66A108F5C3D5}"/>
    <pc:docChg chg="modSld">
      <pc:chgData name="Wittman, Barry" userId="S::wittman1@otterbein.edu::bff186cd-6ce8-41ba-8e8c-e85cdef216de" providerId="AD" clId="Web-{A630AD3A-5178-15F6-7E4D-66A108F5C3D5}" dt="2025-04-02T16:10:44.199" v="3" actId="20577"/>
      <pc:docMkLst>
        <pc:docMk/>
      </pc:docMkLst>
      <pc:sldChg chg="modSp">
        <pc:chgData name="Wittman, Barry" userId="S::wittman1@otterbein.edu::bff186cd-6ce8-41ba-8e8c-e85cdef216de" providerId="AD" clId="Web-{A630AD3A-5178-15F6-7E4D-66A108F5C3D5}" dt="2025-04-02T16:10:44.199" v="3" actId="20577"/>
        <pc:sldMkLst>
          <pc:docMk/>
          <pc:sldMk cId="139180605" sldId="705"/>
        </pc:sldMkLst>
        <pc:spChg chg="mod">
          <ac:chgData name="Wittman, Barry" userId="S::wittman1@otterbein.edu::bff186cd-6ce8-41ba-8e8c-e85cdef216de" providerId="AD" clId="Web-{A630AD3A-5178-15F6-7E4D-66A108F5C3D5}" dt="2025-04-02T16:10:44.199" v="3" actId="20577"/>
          <ac:spMkLst>
            <pc:docMk/>
            <pc:sldMk cId="139180605" sldId="705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89A7A2-9974-4311-B36B-C972B1EB98C4}" type="doc">
      <dgm:prSet loTypeId="urn:microsoft.com/office/officeart/2005/8/layout/venn2" loCatId="relationship" qsTypeId="urn:microsoft.com/office/officeart/2005/8/quickstyle/simple1" qsCatId="simple" csTypeId="urn:microsoft.com/office/officeart/2005/8/colors/colorful5" csCatId="colorful" phldr="1"/>
      <dgm:spPr/>
    </dgm:pt>
    <dgm:pt modelId="{D008BB8F-F796-45AF-93CA-214BA42D8B8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 b="1">
              <a:solidFill>
                <a:schemeClr val="tx1"/>
              </a:solidFill>
            </a:rPr>
            <a:t>Application</a:t>
          </a:r>
          <a:endParaRPr lang="en-US" sz="1800" b="1" dirty="0">
            <a:solidFill>
              <a:schemeClr val="tx1"/>
            </a:solidFill>
          </a:endParaRPr>
        </a:p>
      </dgm:t>
    </dgm:pt>
    <dgm:pt modelId="{878109A0-F018-41F2-A7A5-7F5795EC413F}" type="parTrans" cxnId="{5963A3CB-3847-487F-B0B2-131781FC55E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A4A1363-FBD9-44F3-B417-51BEE7BB1D3F}" type="sibTrans" cxnId="{5963A3CB-3847-487F-B0B2-131781FC55E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5861F95-1576-4867-AF2B-67A5829D886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>
              <a:solidFill>
                <a:schemeClr val="tx1"/>
              </a:solidFill>
            </a:rPr>
            <a:t>Transport</a:t>
          </a:r>
          <a:endParaRPr lang="en-US" b="1" dirty="0">
            <a:solidFill>
              <a:schemeClr val="tx1"/>
            </a:solidFill>
          </a:endParaRPr>
        </a:p>
      </dgm:t>
    </dgm:pt>
    <dgm:pt modelId="{07A65465-FE73-428E-8E71-C78C4BAC0F06}" type="parTrans" cxnId="{64A20285-B568-4BB2-A485-9FE6C184DA3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02DA4B9-5041-4B61-A3F1-A8BD805AC5C4}" type="sibTrans" cxnId="{64A20285-B568-4BB2-A485-9FE6C184DA3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669D3C4-568D-4B82-B68D-6409FC5B1FC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>
              <a:solidFill>
                <a:schemeClr val="tx1"/>
              </a:solidFill>
            </a:rPr>
            <a:t>Physical</a:t>
          </a:r>
          <a:endParaRPr lang="en-US" b="1" dirty="0">
            <a:solidFill>
              <a:schemeClr val="tx1"/>
            </a:solidFill>
          </a:endParaRPr>
        </a:p>
      </dgm:t>
    </dgm:pt>
    <dgm:pt modelId="{7BEE567E-A1ED-482D-8A17-1EC849385188}" type="parTrans" cxnId="{6ACB9A76-66C1-4EB6-A285-2A0D401B9C8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F327127-C4C5-44A6-AD86-64FEE2F034CE}" type="sibTrans" cxnId="{6ACB9A76-66C1-4EB6-A285-2A0D401B9C8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EAC43AD-F552-4696-9132-B4636A9D218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Presentation</a:t>
          </a:r>
        </a:p>
      </dgm:t>
    </dgm:pt>
    <dgm:pt modelId="{792CAD8A-D29A-4464-883A-EB29545925CF}" type="parTrans" cxnId="{95B8E5AF-0BC2-4AAB-B180-2F9FE642883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E038CC3-F83C-414B-9DCC-869B5C25001E}" type="sibTrans" cxnId="{95B8E5AF-0BC2-4AAB-B180-2F9FE642883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355DCE7-9723-45C4-B7AD-C5C36DA22D8C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>
              <a:solidFill>
                <a:schemeClr val="tx1"/>
              </a:solidFill>
            </a:rPr>
            <a:t>Session</a:t>
          </a:r>
          <a:endParaRPr lang="en-US" b="1" dirty="0">
            <a:solidFill>
              <a:schemeClr val="tx1"/>
            </a:solidFill>
          </a:endParaRPr>
        </a:p>
      </dgm:t>
    </dgm:pt>
    <dgm:pt modelId="{B143AE30-0651-4DCD-BF89-7089BA6E939E}" type="parTrans" cxnId="{9B6C0F57-84CA-46AC-BACB-0ABD198FD67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9BF94EA-406E-4040-98CE-9EA085BE6613}" type="sibTrans" cxnId="{9B6C0F57-84CA-46AC-BACB-0ABD198FD67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A9AD704-66F0-4600-9476-6C902D1ABE3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>
              <a:solidFill>
                <a:schemeClr val="tx1"/>
              </a:solidFill>
            </a:rPr>
            <a:t>Network</a:t>
          </a:r>
          <a:endParaRPr lang="en-US" b="1" dirty="0">
            <a:solidFill>
              <a:schemeClr val="tx1"/>
            </a:solidFill>
          </a:endParaRPr>
        </a:p>
      </dgm:t>
    </dgm:pt>
    <dgm:pt modelId="{5C560098-851C-4BAF-BB64-E77D24C05226}" type="parTrans" cxnId="{F9C1B905-1D27-4D12-B978-876C38C795B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F4830B5-5C6C-4C4F-89E5-124C11705F01}" type="sibTrans" cxnId="{F9C1B905-1D27-4D12-B978-876C38C795B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ED8ED57-04C4-48C6-B195-77DC86389BFB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>
              <a:solidFill>
                <a:schemeClr val="tx1"/>
              </a:solidFill>
            </a:rPr>
            <a:t>Data Link</a:t>
          </a:r>
          <a:endParaRPr lang="en-US" b="1" dirty="0">
            <a:solidFill>
              <a:schemeClr val="tx1"/>
            </a:solidFill>
          </a:endParaRPr>
        </a:p>
      </dgm:t>
    </dgm:pt>
    <dgm:pt modelId="{991D0888-9CAE-41A4-B302-31D145118CFB}" type="parTrans" cxnId="{5FA42C2F-50DA-496B-965F-0CA59CDFDC5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3406EFD-D76E-4A33-BD6C-C65A14A1E11A}" type="sibTrans" cxnId="{5FA42C2F-50DA-496B-965F-0CA59CDFDC5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092B898-2A77-44D7-8734-882C3BF70B25}" type="pres">
      <dgm:prSet presAssocID="{A689A7A2-9974-4311-B36B-C972B1EB98C4}" presName="Name0" presStyleCnt="0">
        <dgm:presLayoutVars>
          <dgm:chMax val="7"/>
          <dgm:resizeHandles val="exact"/>
        </dgm:presLayoutVars>
      </dgm:prSet>
      <dgm:spPr/>
    </dgm:pt>
    <dgm:pt modelId="{8AF3273B-A52C-4378-9210-7A18A719A1A6}" type="pres">
      <dgm:prSet presAssocID="{A689A7A2-9974-4311-B36B-C972B1EB98C4}" presName="comp1" presStyleCnt="0"/>
      <dgm:spPr/>
    </dgm:pt>
    <dgm:pt modelId="{83537921-AE95-4C85-9653-F56F69EF3000}" type="pres">
      <dgm:prSet presAssocID="{A689A7A2-9974-4311-B36B-C972B1EB98C4}" presName="circle1" presStyleLbl="node1" presStyleIdx="0" presStyleCnt="7"/>
      <dgm:spPr/>
    </dgm:pt>
    <dgm:pt modelId="{3E365B9E-4C2E-497C-A148-EE88949225F6}" type="pres">
      <dgm:prSet presAssocID="{A689A7A2-9974-4311-B36B-C972B1EB98C4}" presName="c1text" presStyleLbl="node1" presStyleIdx="0" presStyleCnt="7">
        <dgm:presLayoutVars>
          <dgm:bulletEnabled val="1"/>
        </dgm:presLayoutVars>
      </dgm:prSet>
      <dgm:spPr/>
    </dgm:pt>
    <dgm:pt modelId="{1B55347A-D21F-450D-A0CF-B71445B3DA5D}" type="pres">
      <dgm:prSet presAssocID="{A689A7A2-9974-4311-B36B-C972B1EB98C4}" presName="comp2" presStyleCnt="0"/>
      <dgm:spPr/>
    </dgm:pt>
    <dgm:pt modelId="{5A4AC3AD-14B3-4F00-9D8C-E8EFA631FADB}" type="pres">
      <dgm:prSet presAssocID="{A689A7A2-9974-4311-B36B-C972B1EB98C4}" presName="circle2" presStyleLbl="node1" presStyleIdx="1" presStyleCnt="7"/>
      <dgm:spPr/>
    </dgm:pt>
    <dgm:pt modelId="{011AF61D-A291-4DD0-8337-9F1100B12037}" type="pres">
      <dgm:prSet presAssocID="{A689A7A2-9974-4311-B36B-C972B1EB98C4}" presName="c2text" presStyleLbl="node1" presStyleIdx="1" presStyleCnt="7">
        <dgm:presLayoutVars>
          <dgm:bulletEnabled val="1"/>
        </dgm:presLayoutVars>
      </dgm:prSet>
      <dgm:spPr/>
    </dgm:pt>
    <dgm:pt modelId="{2E73FC3C-AEE2-4E5A-9FBB-EC892278117A}" type="pres">
      <dgm:prSet presAssocID="{A689A7A2-9974-4311-B36B-C972B1EB98C4}" presName="comp3" presStyleCnt="0"/>
      <dgm:spPr/>
    </dgm:pt>
    <dgm:pt modelId="{D34ED098-2C7D-4FE3-A34E-6A8ECF1C1D2E}" type="pres">
      <dgm:prSet presAssocID="{A689A7A2-9974-4311-B36B-C972B1EB98C4}" presName="circle3" presStyleLbl="node1" presStyleIdx="2" presStyleCnt="7"/>
      <dgm:spPr/>
    </dgm:pt>
    <dgm:pt modelId="{E4B9F288-3D3A-4A1C-A1E2-E8836B839C55}" type="pres">
      <dgm:prSet presAssocID="{A689A7A2-9974-4311-B36B-C972B1EB98C4}" presName="c3text" presStyleLbl="node1" presStyleIdx="2" presStyleCnt="7">
        <dgm:presLayoutVars>
          <dgm:bulletEnabled val="1"/>
        </dgm:presLayoutVars>
      </dgm:prSet>
      <dgm:spPr/>
    </dgm:pt>
    <dgm:pt modelId="{A689B960-F4BB-403C-8083-2FBD9E11F96C}" type="pres">
      <dgm:prSet presAssocID="{A689A7A2-9974-4311-B36B-C972B1EB98C4}" presName="comp4" presStyleCnt="0"/>
      <dgm:spPr/>
    </dgm:pt>
    <dgm:pt modelId="{33EFA879-E67F-4B0D-BC5E-130344C90C84}" type="pres">
      <dgm:prSet presAssocID="{A689A7A2-9974-4311-B36B-C972B1EB98C4}" presName="circle4" presStyleLbl="node1" presStyleIdx="3" presStyleCnt="7"/>
      <dgm:spPr/>
    </dgm:pt>
    <dgm:pt modelId="{7B0EC00E-094D-47F9-8588-FBA97E7693C7}" type="pres">
      <dgm:prSet presAssocID="{A689A7A2-9974-4311-B36B-C972B1EB98C4}" presName="c4text" presStyleLbl="node1" presStyleIdx="3" presStyleCnt="7">
        <dgm:presLayoutVars>
          <dgm:bulletEnabled val="1"/>
        </dgm:presLayoutVars>
      </dgm:prSet>
      <dgm:spPr/>
    </dgm:pt>
    <dgm:pt modelId="{8CA7CA13-7011-48A6-9FF9-BA1C7EA87EE0}" type="pres">
      <dgm:prSet presAssocID="{A689A7A2-9974-4311-B36B-C972B1EB98C4}" presName="comp5" presStyleCnt="0"/>
      <dgm:spPr/>
    </dgm:pt>
    <dgm:pt modelId="{446224D2-FC22-45FC-84C4-AE2A835784FA}" type="pres">
      <dgm:prSet presAssocID="{A689A7A2-9974-4311-B36B-C972B1EB98C4}" presName="circle5" presStyleLbl="node1" presStyleIdx="4" presStyleCnt="7"/>
      <dgm:spPr/>
    </dgm:pt>
    <dgm:pt modelId="{83C61A98-2D57-476F-8B30-66F76575173C}" type="pres">
      <dgm:prSet presAssocID="{A689A7A2-9974-4311-B36B-C972B1EB98C4}" presName="c5text" presStyleLbl="node1" presStyleIdx="4" presStyleCnt="7">
        <dgm:presLayoutVars>
          <dgm:bulletEnabled val="1"/>
        </dgm:presLayoutVars>
      </dgm:prSet>
      <dgm:spPr/>
    </dgm:pt>
    <dgm:pt modelId="{681875D6-CFFA-4A86-8252-2ACB19FB57AB}" type="pres">
      <dgm:prSet presAssocID="{A689A7A2-9974-4311-B36B-C972B1EB98C4}" presName="comp6" presStyleCnt="0"/>
      <dgm:spPr/>
    </dgm:pt>
    <dgm:pt modelId="{580F1ED1-4F72-4C6F-A3E1-E8447B48B055}" type="pres">
      <dgm:prSet presAssocID="{A689A7A2-9974-4311-B36B-C972B1EB98C4}" presName="circle6" presStyleLbl="node1" presStyleIdx="5" presStyleCnt="7"/>
      <dgm:spPr/>
    </dgm:pt>
    <dgm:pt modelId="{D8773059-F9B1-4927-800F-2737CD49B2F4}" type="pres">
      <dgm:prSet presAssocID="{A689A7A2-9974-4311-B36B-C972B1EB98C4}" presName="c6text" presStyleLbl="node1" presStyleIdx="5" presStyleCnt="7">
        <dgm:presLayoutVars>
          <dgm:bulletEnabled val="1"/>
        </dgm:presLayoutVars>
      </dgm:prSet>
      <dgm:spPr/>
    </dgm:pt>
    <dgm:pt modelId="{7BFEDDAA-0D72-489F-85F5-19A3C4479AC7}" type="pres">
      <dgm:prSet presAssocID="{A689A7A2-9974-4311-B36B-C972B1EB98C4}" presName="comp7" presStyleCnt="0"/>
      <dgm:spPr/>
    </dgm:pt>
    <dgm:pt modelId="{DE79BB47-2A1E-4B63-AB59-651563E84107}" type="pres">
      <dgm:prSet presAssocID="{A689A7A2-9974-4311-B36B-C972B1EB98C4}" presName="circle7" presStyleLbl="node1" presStyleIdx="6" presStyleCnt="7"/>
      <dgm:spPr/>
    </dgm:pt>
    <dgm:pt modelId="{E6AAE8D9-704D-47CA-A74F-B57E9ED331C9}" type="pres">
      <dgm:prSet presAssocID="{A689A7A2-9974-4311-B36B-C972B1EB98C4}" presName="c7text" presStyleLbl="node1" presStyleIdx="6" presStyleCnt="7">
        <dgm:presLayoutVars>
          <dgm:bulletEnabled val="1"/>
        </dgm:presLayoutVars>
      </dgm:prSet>
      <dgm:spPr/>
    </dgm:pt>
  </dgm:ptLst>
  <dgm:cxnLst>
    <dgm:cxn modelId="{F9C1B905-1D27-4D12-B978-876C38C795BE}" srcId="{A689A7A2-9974-4311-B36B-C972B1EB98C4}" destId="{3A9AD704-66F0-4600-9476-6C902D1ABE36}" srcOrd="4" destOrd="0" parTransId="{5C560098-851C-4BAF-BB64-E77D24C05226}" sibTransId="{AF4830B5-5C6C-4C4F-89E5-124C11705F01}"/>
    <dgm:cxn modelId="{12A7DC1B-686E-460E-8E5B-4D6C983C6BAE}" type="presOf" srcId="{8EAC43AD-F552-4696-9132-B4636A9D2189}" destId="{5A4AC3AD-14B3-4F00-9D8C-E8EFA631FADB}" srcOrd="0" destOrd="0" presId="urn:microsoft.com/office/officeart/2005/8/layout/venn2"/>
    <dgm:cxn modelId="{5FA42C2F-50DA-496B-965F-0CA59CDFDC5D}" srcId="{A689A7A2-9974-4311-B36B-C972B1EB98C4}" destId="{AED8ED57-04C4-48C6-B195-77DC86389BFB}" srcOrd="5" destOrd="0" parTransId="{991D0888-9CAE-41A4-B302-31D145118CFB}" sibTransId="{93406EFD-D76E-4A33-BD6C-C65A14A1E11A}"/>
    <dgm:cxn modelId="{1C468830-A4E5-4688-A49D-A422A9261B80}" type="presOf" srcId="{2669D3C4-568D-4B82-B68D-6409FC5B1FCA}" destId="{DE79BB47-2A1E-4B63-AB59-651563E84107}" srcOrd="0" destOrd="0" presId="urn:microsoft.com/office/officeart/2005/8/layout/venn2"/>
    <dgm:cxn modelId="{0A987035-2D0F-4A30-B743-9176A06E215B}" type="presOf" srcId="{4355DCE7-9723-45C4-B7AD-C5C36DA22D8C}" destId="{D34ED098-2C7D-4FE3-A34E-6A8ECF1C1D2E}" srcOrd="0" destOrd="0" presId="urn:microsoft.com/office/officeart/2005/8/layout/venn2"/>
    <dgm:cxn modelId="{01CD155B-3750-41E2-8395-4EE5C20A1249}" type="presOf" srcId="{D008BB8F-F796-45AF-93CA-214BA42D8B8E}" destId="{3E365B9E-4C2E-497C-A148-EE88949225F6}" srcOrd="1" destOrd="0" presId="urn:microsoft.com/office/officeart/2005/8/layout/venn2"/>
    <dgm:cxn modelId="{B06D0863-757D-417D-ACEF-4FEE942D77CF}" type="presOf" srcId="{AED8ED57-04C4-48C6-B195-77DC86389BFB}" destId="{D8773059-F9B1-4927-800F-2737CD49B2F4}" srcOrd="1" destOrd="0" presId="urn:microsoft.com/office/officeart/2005/8/layout/venn2"/>
    <dgm:cxn modelId="{A9FA0B45-87CC-4F7F-B1FB-D71CE9AA4AA5}" type="presOf" srcId="{D008BB8F-F796-45AF-93CA-214BA42D8B8E}" destId="{83537921-AE95-4C85-9653-F56F69EF3000}" srcOrd="0" destOrd="0" presId="urn:microsoft.com/office/officeart/2005/8/layout/venn2"/>
    <dgm:cxn modelId="{7F8F1166-9E65-41A5-8C2B-6A2119AC4A0B}" type="presOf" srcId="{AED8ED57-04C4-48C6-B195-77DC86389BFB}" destId="{580F1ED1-4F72-4C6F-A3E1-E8447B48B055}" srcOrd="0" destOrd="0" presId="urn:microsoft.com/office/officeart/2005/8/layout/venn2"/>
    <dgm:cxn modelId="{196F8568-4E22-41C3-96C9-79C9AB28A3DE}" type="presOf" srcId="{25861F95-1576-4867-AF2B-67A5829D886A}" destId="{7B0EC00E-094D-47F9-8588-FBA97E7693C7}" srcOrd="1" destOrd="0" presId="urn:microsoft.com/office/officeart/2005/8/layout/venn2"/>
    <dgm:cxn modelId="{6ACB9A76-66C1-4EB6-A285-2A0D401B9C87}" srcId="{A689A7A2-9974-4311-B36B-C972B1EB98C4}" destId="{2669D3C4-568D-4B82-B68D-6409FC5B1FCA}" srcOrd="6" destOrd="0" parTransId="{7BEE567E-A1ED-482D-8A17-1EC849385188}" sibTransId="{AF327127-C4C5-44A6-AD86-64FEE2F034CE}"/>
    <dgm:cxn modelId="{9B6C0F57-84CA-46AC-BACB-0ABD198FD67F}" srcId="{A689A7A2-9974-4311-B36B-C972B1EB98C4}" destId="{4355DCE7-9723-45C4-B7AD-C5C36DA22D8C}" srcOrd="2" destOrd="0" parTransId="{B143AE30-0651-4DCD-BF89-7089BA6E939E}" sibTransId="{79BF94EA-406E-4040-98CE-9EA085BE6613}"/>
    <dgm:cxn modelId="{4A24207A-9DB4-4A1B-9190-02A497FDF31C}" type="presOf" srcId="{3A9AD704-66F0-4600-9476-6C902D1ABE36}" destId="{446224D2-FC22-45FC-84C4-AE2A835784FA}" srcOrd="0" destOrd="0" presId="urn:microsoft.com/office/officeart/2005/8/layout/venn2"/>
    <dgm:cxn modelId="{64A20285-B568-4BB2-A485-9FE6C184DA35}" srcId="{A689A7A2-9974-4311-B36B-C972B1EB98C4}" destId="{25861F95-1576-4867-AF2B-67A5829D886A}" srcOrd="3" destOrd="0" parTransId="{07A65465-FE73-428E-8E71-C78C4BAC0F06}" sibTransId="{E02DA4B9-5041-4B61-A3F1-A8BD805AC5C4}"/>
    <dgm:cxn modelId="{DD443988-E8AE-467E-BF14-975C4B0EEF53}" type="presOf" srcId="{3A9AD704-66F0-4600-9476-6C902D1ABE36}" destId="{83C61A98-2D57-476F-8B30-66F76575173C}" srcOrd="1" destOrd="0" presId="urn:microsoft.com/office/officeart/2005/8/layout/venn2"/>
    <dgm:cxn modelId="{EF27FB9E-F154-4E1D-B94C-167785525C0E}" type="presOf" srcId="{A689A7A2-9974-4311-B36B-C972B1EB98C4}" destId="{5092B898-2A77-44D7-8734-882C3BF70B25}" srcOrd="0" destOrd="0" presId="urn:microsoft.com/office/officeart/2005/8/layout/venn2"/>
    <dgm:cxn modelId="{FF286BAB-45CB-4962-8DCD-E86C1498089A}" type="presOf" srcId="{4355DCE7-9723-45C4-B7AD-C5C36DA22D8C}" destId="{E4B9F288-3D3A-4A1C-A1E2-E8836B839C55}" srcOrd="1" destOrd="0" presId="urn:microsoft.com/office/officeart/2005/8/layout/venn2"/>
    <dgm:cxn modelId="{95B8E5AF-0BC2-4AAB-B180-2F9FE6428834}" srcId="{A689A7A2-9974-4311-B36B-C972B1EB98C4}" destId="{8EAC43AD-F552-4696-9132-B4636A9D2189}" srcOrd="1" destOrd="0" parTransId="{792CAD8A-D29A-4464-883A-EB29545925CF}" sibTransId="{BE038CC3-F83C-414B-9DCC-869B5C25001E}"/>
    <dgm:cxn modelId="{225590B6-DCE6-473F-8ECE-75193DC9DB6C}" type="presOf" srcId="{8EAC43AD-F552-4696-9132-B4636A9D2189}" destId="{011AF61D-A291-4DD0-8337-9F1100B12037}" srcOrd="1" destOrd="0" presId="urn:microsoft.com/office/officeart/2005/8/layout/venn2"/>
    <dgm:cxn modelId="{5963A3CB-3847-487F-B0B2-131781FC55E3}" srcId="{A689A7A2-9974-4311-B36B-C972B1EB98C4}" destId="{D008BB8F-F796-45AF-93CA-214BA42D8B8E}" srcOrd="0" destOrd="0" parTransId="{878109A0-F018-41F2-A7A5-7F5795EC413F}" sibTransId="{7A4A1363-FBD9-44F3-B417-51BEE7BB1D3F}"/>
    <dgm:cxn modelId="{4E526ED2-B3EA-4232-B545-38A9DF31D1F1}" type="presOf" srcId="{2669D3C4-568D-4B82-B68D-6409FC5B1FCA}" destId="{E6AAE8D9-704D-47CA-A74F-B57E9ED331C9}" srcOrd="1" destOrd="0" presId="urn:microsoft.com/office/officeart/2005/8/layout/venn2"/>
    <dgm:cxn modelId="{C5B94FD3-EF24-4936-827F-EFDFAA06A8DF}" type="presOf" srcId="{25861F95-1576-4867-AF2B-67A5829D886A}" destId="{33EFA879-E67F-4B0D-BC5E-130344C90C84}" srcOrd="0" destOrd="0" presId="urn:microsoft.com/office/officeart/2005/8/layout/venn2"/>
    <dgm:cxn modelId="{49F6C076-2753-483D-A868-F985D376C9DB}" type="presParOf" srcId="{5092B898-2A77-44D7-8734-882C3BF70B25}" destId="{8AF3273B-A52C-4378-9210-7A18A719A1A6}" srcOrd="0" destOrd="0" presId="urn:microsoft.com/office/officeart/2005/8/layout/venn2"/>
    <dgm:cxn modelId="{FD6B95EB-63FA-49A4-8EC0-F569EB5CCC9C}" type="presParOf" srcId="{8AF3273B-A52C-4378-9210-7A18A719A1A6}" destId="{83537921-AE95-4C85-9653-F56F69EF3000}" srcOrd="0" destOrd="0" presId="urn:microsoft.com/office/officeart/2005/8/layout/venn2"/>
    <dgm:cxn modelId="{BACC5462-C693-4E23-8204-9398ADEAE346}" type="presParOf" srcId="{8AF3273B-A52C-4378-9210-7A18A719A1A6}" destId="{3E365B9E-4C2E-497C-A148-EE88949225F6}" srcOrd="1" destOrd="0" presId="urn:microsoft.com/office/officeart/2005/8/layout/venn2"/>
    <dgm:cxn modelId="{DDB71DB1-88B6-4447-ACE8-DC4D431A3FB7}" type="presParOf" srcId="{5092B898-2A77-44D7-8734-882C3BF70B25}" destId="{1B55347A-D21F-450D-A0CF-B71445B3DA5D}" srcOrd="1" destOrd="0" presId="urn:microsoft.com/office/officeart/2005/8/layout/venn2"/>
    <dgm:cxn modelId="{BBA35502-DE4B-4100-BD54-837D34C81132}" type="presParOf" srcId="{1B55347A-D21F-450D-A0CF-B71445B3DA5D}" destId="{5A4AC3AD-14B3-4F00-9D8C-E8EFA631FADB}" srcOrd="0" destOrd="0" presId="urn:microsoft.com/office/officeart/2005/8/layout/venn2"/>
    <dgm:cxn modelId="{D631C39B-18E6-473B-9B03-45B89B41C22B}" type="presParOf" srcId="{1B55347A-D21F-450D-A0CF-B71445B3DA5D}" destId="{011AF61D-A291-4DD0-8337-9F1100B12037}" srcOrd="1" destOrd="0" presId="urn:microsoft.com/office/officeart/2005/8/layout/venn2"/>
    <dgm:cxn modelId="{C56BE4A4-45FE-44AD-B528-2B00EC6FC428}" type="presParOf" srcId="{5092B898-2A77-44D7-8734-882C3BF70B25}" destId="{2E73FC3C-AEE2-4E5A-9FBB-EC892278117A}" srcOrd="2" destOrd="0" presId="urn:microsoft.com/office/officeart/2005/8/layout/venn2"/>
    <dgm:cxn modelId="{3C2094C1-57E3-4016-8D69-A47D36767006}" type="presParOf" srcId="{2E73FC3C-AEE2-4E5A-9FBB-EC892278117A}" destId="{D34ED098-2C7D-4FE3-A34E-6A8ECF1C1D2E}" srcOrd="0" destOrd="0" presId="urn:microsoft.com/office/officeart/2005/8/layout/venn2"/>
    <dgm:cxn modelId="{6C72C873-FF25-4203-91C8-D9EB5E131431}" type="presParOf" srcId="{2E73FC3C-AEE2-4E5A-9FBB-EC892278117A}" destId="{E4B9F288-3D3A-4A1C-A1E2-E8836B839C55}" srcOrd="1" destOrd="0" presId="urn:microsoft.com/office/officeart/2005/8/layout/venn2"/>
    <dgm:cxn modelId="{2E717FDF-B6D8-49FB-AB36-0672089236A0}" type="presParOf" srcId="{5092B898-2A77-44D7-8734-882C3BF70B25}" destId="{A689B960-F4BB-403C-8083-2FBD9E11F96C}" srcOrd="3" destOrd="0" presId="urn:microsoft.com/office/officeart/2005/8/layout/venn2"/>
    <dgm:cxn modelId="{63F332D0-712E-4E6F-A165-CE0014329B3C}" type="presParOf" srcId="{A689B960-F4BB-403C-8083-2FBD9E11F96C}" destId="{33EFA879-E67F-4B0D-BC5E-130344C90C84}" srcOrd="0" destOrd="0" presId="urn:microsoft.com/office/officeart/2005/8/layout/venn2"/>
    <dgm:cxn modelId="{2C534319-4A04-4C35-AB0C-1DA1CBC7A990}" type="presParOf" srcId="{A689B960-F4BB-403C-8083-2FBD9E11F96C}" destId="{7B0EC00E-094D-47F9-8588-FBA97E7693C7}" srcOrd="1" destOrd="0" presId="urn:microsoft.com/office/officeart/2005/8/layout/venn2"/>
    <dgm:cxn modelId="{DF751209-176B-4513-A3EA-4DE3D974A634}" type="presParOf" srcId="{5092B898-2A77-44D7-8734-882C3BF70B25}" destId="{8CA7CA13-7011-48A6-9FF9-BA1C7EA87EE0}" srcOrd="4" destOrd="0" presId="urn:microsoft.com/office/officeart/2005/8/layout/venn2"/>
    <dgm:cxn modelId="{6557919B-46E4-4D0F-AE8A-96ED157C49A8}" type="presParOf" srcId="{8CA7CA13-7011-48A6-9FF9-BA1C7EA87EE0}" destId="{446224D2-FC22-45FC-84C4-AE2A835784FA}" srcOrd="0" destOrd="0" presId="urn:microsoft.com/office/officeart/2005/8/layout/venn2"/>
    <dgm:cxn modelId="{F4CD8ED7-FC3B-450C-8FD2-0A7A101AD1C2}" type="presParOf" srcId="{8CA7CA13-7011-48A6-9FF9-BA1C7EA87EE0}" destId="{83C61A98-2D57-476F-8B30-66F76575173C}" srcOrd="1" destOrd="0" presId="urn:microsoft.com/office/officeart/2005/8/layout/venn2"/>
    <dgm:cxn modelId="{426D763C-1663-4069-AD23-DC2AB54B8976}" type="presParOf" srcId="{5092B898-2A77-44D7-8734-882C3BF70B25}" destId="{681875D6-CFFA-4A86-8252-2ACB19FB57AB}" srcOrd="5" destOrd="0" presId="urn:microsoft.com/office/officeart/2005/8/layout/venn2"/>
    <dgm:cxn modelId="{31D68DC5-6A62-4B64-8B02-E14AAD0D9009}" type="presParOf" srcId="{681875D6-CFFA-4A86-8252-2ACB19FB57AB}" destId="{580F1ED1-4F72-4C6F-A3E1-E8447B48B055}" srcOrd="0" destOrd="0" presId="urn:microsoft.com/office/officeart/2005/8/layout/venn2"/>
    <dgm:cxn modelId="{7618BD74-6BDE-4C8A-BA40-37CA7F259B66}" type="presParOf" srcId="{681875D6-CFFA-4A86-8252-2ACB19FB57AB}" destId="{D8773059-F9B1-4927-800F-2737CD49B2F4}" srcOrd="1" destOrd="0" presId="urn:microsoft.com/office/officeart/2005/8/layout/venn2"/>
    <dgm:cxn modelId="{1EAC59CE-D1F9-4C3C-819D-7A627942B49A}" type="presParOf" srcId="{5092B898-2A77-44D7-8734-882C3BF70B25}" destId="{7BFEDDAA-0D72-489F-85F5-19A3C4479AC7}" srcOrd="6" destOrd="0" presId="urn:microsoft.com/office/officeart/2005/8/layout/venn2"/>
    <dgm:cxn modelId="{0F489450-3D3A-4541-AC39-944DD136366D}" type="presParOf" srcId="{7BFEDDAA-0D72-489F-85F5-19A3C4479AC7}" destId="{DE79BB47-2A1E-4B63-AB59-651563E84107}" srcOrd="0" destOrd="0" presId="urn:microsoft.com/office/officeart/2005/8/layout/venn2"/>
    <dgm:cxn modelId="{7A452F5F-4613-4E09-9244-5197610D65A6}" type="presParOf" srcId="{7BFEDDAA-0D72-489F-85F5-19A3C4479AC7}" destId="{E6AAE8D9-704D-47CA-A74F-B57E9ED331C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37921-AE95-4C85-9653-F56F69EF3000}">
      <dsp:nvSpPr>
        <dsp:cNvPr id="0" name=""/>
        <dsp:cNvSpPr/>
      </dsp:nvSpPr>
      <dsp:spPr>
        <a:xfrm>
          <a:off x="685799" y="0"/>
          <a:ext cx="6858000" cy="685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tx1"/>
              </a:solidFill>
            </a:rPr>
            <a:t>Application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2828924" y="342900"/>
        <a:ext cx="2571750" cy="685800"/>
      </dsp:txXfrm>
    </dsp:sp>
    <dsp:sp modelId="{5A4AC3AD-14B3-4F00-9D8C-E8EFA631FADB}">
      <dsp:nvSpPr>
        <dsp:cNvPr id="0" name=""/>
        <dsp:cNvSpPr/>
      </dsp:nvSpPr>
      <dsp:spPr>
        <a:xfrm>
          <a:off x="1200149" y="1028699"/>
          <a:ext cx="5829300" cy="5829300"/>
        </a:xfrm>
        <a:prstGeom prst="ellipse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Presentation</a:t>
          </a:r>
        </a:p>
      </dsp:txBody>
      <dsp:txXfrm>
        <a:off x="2857857" y="1363884"/>
        <a:ext cx="2513885" cy="670369"/>
      </dsp:txXfrm>
    </dsp:sp>
    <dsp:sp modelId="{D34ED098-2C7D-4FE3-A34E-6A8ECF1C1D2E}">
      <dsp:nvSpPr>
        <dsp:cNvPr id="0" name=""/>
        <dsp:cNvSpPr/>
      </dsp:nvSpPr>
      <dsp:spPr>
        <a:xfrm>
          <a:off x="1714499" y="2057399"/>
          <a:ext cx="4800600" cy="4800600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tx1"/>
              </a:solidFill>
            </a:rPr>
            <a:t>Session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2872644" y="2388641"/>
        <a:ext cx="2484310" cy="662482"/>
      </dsp:txXfrm>
    </dsp:sp>
    <dsp:sp modelId="{33EFA879-E67F-4B0D-BC5E-130344C90C84}">
      <dsp:nvSpPr>
        <dsp:cNvPr id="0" name=""/>
        <dsp:cNvSpPr/>
      </dsp:nvSpPr>
      <dsp:spPr>
        <a:xfrm>
          <a:off x="2228849" y="3086099"/>
          <a:ext cx="3771900" cy="3771900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tx1"/>
              </a:solidFill>
            </a:rPr>
            <a:t>Transport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096386" y="3425571"/>
        <a:ext cx="2036826" cy="678942"/>
      </dsp:txXfrm>
    </dsp:sp>
    <dsp:sp modelId="{446224D2-FC22-45FC-84C4-AE2A835784FA}">
      <dsp:nvSpPr>
        <dsp:cNvPr id="0" name=""/>
        <dsp:cNvSpPr/>
      </dsp:nvSpPr>
      <dsp:spPr>
        <a:xfrm>
          <a:off x="2743199" y="4114800"/>
          <a:ext cx="2743200" cy="2743200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tx1"/>
              </a:solidFill>
            </a:rPr>
            <a:t>Network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223259" y="4457700"/>
        <a:ext cx="1783080" cy="685800"/>
      </dsp:txXfrm>
    </dsp:sp>
    <dsp:sp modelId="{580F1ED1-4F72-4C6F-A3E1-E8447B48B055}">
      <dsp:nvSpPr>
        <dsp:cNvPr id="0" name=""/>
        <dsp:cNvSpPr/>
      </dsp:nvSpPr>
      <dsp:spPr>
        <a:xfrm>
          <a:off x="3257550" y="5143500"/>
          <a:ext cx="1714500" cy="1714500"/>
        </a:xfrm>
        <a:prstGeom prst="ellipse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tx1"/>
              </a:solidFill>
            </a:rPr>
            <a:t>Data Link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31870" y="5399817"/>
        <a:ext cx="1165860" cy="413194"/>
      </dsp:txXfrm>
    </dsp:sp>
    <dsp:sp modelId="{DE79BB47-2A1E-4B63-AB59-651563E84107}">
      <dsp:nvSpPr>
        <dsp:cNvPr id="0" name=""/>
        <dsp:cNvSpPr/>
      </dsp:nvSpPr>
      <dsp:spPr>
        <a:xfrm>
          <a:off x="3600450" y="5829300"/>
          <a:ext cx="1028700" cy="102870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tx1"/>
              </a:solidFill>
            </a:rPr>
            <a:t>Physical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751099" y="6086475"/>
        <a:ext cx="727400" cy="514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write()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Writing to a file is almost the same as reading</a:t>
            </a:r>
          </a:p>
          <a:p>
            <a:r>
              <a:rPr lang="en-US" dirty="0"/>
              <a:t>Arguments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dirty="0"/>
              <a:t> function are</a:t>
            </a:r>
          </a:p>
          <a:p>
            <a:pPr lvl="1"/>
            <a:r>
              <a:rPr lang="en-US" dirty="0"/>
              <a:t>The file descriptor</a:t>
            </a:r>
          </a:p>
          <a:p>
            <a:pPr lvl="1"/>
            <a:r>
              <a:rPr lang="en-US" dirty="0"/>
              <a:t>A pointer to the memory to write from</a:t>
            </a:r>
          </a:p>
          <a:p>
            <a:pPr lvl="1"/>
            <a:r>
              <a:rPr lang="en-US" dirty="0"/>
              <a:t>The number of bytes to write</a:t>
            </a:r>
          </a:p>
          <a:p>
            <a:r>
              <a:rPr lang="en-US" dirty="0"/>
              <a:t>Its return value is the number of bytes successfully written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3434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O_WRONLY);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buffer[100];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buffer[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)*100 );</a:t>
            </a:r>
          </a:p>
        </p:txBody>
      </p:sp>
    </p:spTree>
    <p:extLst>
      <p:ext uri="{BB962C8B-B14F-4D97-AF65-F5344CB8AC3E}">
        <p14:creationId xmlns:p14="http://schemas.microsoft.com/office/powerpoint/2010/main" val="171946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close a file descriptor, call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/>
              <a:t> function</a:t>
            </a:r>
          </a:p>
          <a:p>
            <a:r>
              <a:rPr lang="en-US" dirty="0"/>
              <a:t>Like always, it's a good idea to close files when you're done with them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505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O_WRONLY | O_CREAT | O_TRUNC, 0644);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Write some stuff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close(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202674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/>
          </a:bodyPr>
          <a:lstStyle/>
          <a:p>
            <a:r>
              <a:rPr lang="en-US" dirty="0"/>
              <a:t>Use low level I/O to write a hex dump program</a:t>
            </a:r>
          </a:p>
          <a:p>
            <a:r>
              <a:rPr lang="en-US" dirty="0"/>
              <a:t>Print out the bytes in a program, 16 at a time, in hex, along with the current offset in the file, also in hex</a:t>
            </a:r>
          </a:p>
          <a:p>
            <a:r>
              <a:rPr lang="en-US" dirty="0"/>
              <a:t>Sample output: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1752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0x000000 : 7f 45 4c 46 01 01 01 00 00 00 00 00 00 00 00 00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0x000010 : 02 00 03 00 01 00 00 00 c0 83 04 08 34 00 00 00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0x000020 : e8 23 00 00 00 00 00 00 34 00 20 00 06 00 28 00</a:t>
            </a:r>
          </a:p>
          <a:p>
            <a:r>
              <a:rPr lang="pt-BR" sz="2400" b="1" dirty="0">
                <a:latin typeface="Courier New" pitchFamily="49" charset="0"/>
                <a:cs typeface="Courier New" pitchFamily="49" charset="0"/>
              </a:rPr>
              <a:t>0x000030 : 1d 00 1a 00 06 00 00 00 34 00 00 00 34 80 04 08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4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descriptors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file descriptor is not necessarily unique</a:t>
            </a:r>
          </a:p>
          <a:p>
            <a:pPr lvl="1"/>
            <a:r>
              <a:rPr lang="en-US" dirty="0"/>
              <a:t>Not even in the same process</a:t>
            </a:r>
          </a:p>
          <a:p>
            <a:r>
              <a:rPr lang="en-US" dirty="0"/>
              <a:t>It's possible to duplicate file descriptors</a:t>
            </a:r>
          </a:p>
          <a:p>
            <a:pPr lvl="1"/>
            <a:r>
              <a:rPr lang="en-US" dirty="0"/>
              <a:t>Thus, the output to one file descriptor also goes to the other</a:t>
            </a:r>
          </a:p>
          <a:p>
            <a:pPr lvl="1"/>
            <a:r>
              <a:rPr lang="en-US" dirty="0"/>
              <a:t>Input is similar</a:t>
            </a:r>
          </a:p>
        </p:txBody>
      </p:sp>
    </p:spTree>
    <p:extLst>
      <p:ext uri="{BB962C8B-B14F-4D97-AF65-F5344CB8AC3E}">
        <p14:creationId xmlns:p14="http://schemas.microsoft.com/office/powerpoint/2010/main" val="396618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Duplicating descriptors on the command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863609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dirty="0"/>
              <a:t> usually prints to the screen, even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dirty="0"/>
              <a:t> is being redirected to a file</a:t>
            </a:r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What if you want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dirty="0"/>
              <a:t> to get printed to that file as well?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redirect only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dirty="0"/>
              <a:t> to a file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6477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./program &gt; output.txt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114800"/>
            <a:ext cx="10972800" cy="6477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./program &gt; output.txt 2&gt;&amp;1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5486400"/>
            <a:ext cx="10972800" cy="6477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./program 2&gt; errors.log</a:t>
            </a:r>
          </a:p>
        </p:txBody>
      </p:sp>
    </p:spTree>
    <p:extLst>
      <p:ext uri="{BB962C8B-B14F-4D97-AF65-F5344CB8AC3E}">
        <p14:creationId xmlns:p14="http://schemas.microsoft.com/office/powerpoint/2010/main" val="318452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dup()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dup2()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01809"/>
          </a:xfrm>
        </p:spPr>
        <p:txBody>
          <a:bodyPr vert="horz" lIns="54864" tIns="91440" rIns="91440" bIns="45720" rtlCol="0" anchor="t">
            <a:normAutofit fontScale="92500" lnSpcReduction="10000"/>
          </a:bodyPr>
          <a:lstStyle/>
          <a:p>
            <a:r>
              <a:rPr lang="en-US" dirty="0"/>
              <a:t>If you want a new file descriptor number that refers to an open file descriptor, you can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dup()</a:t>
            </a:r>
            <a:r>
              <a:rPr lang="en-US" dirty="0"/>
              <a:t> function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It's often useful to change an existing file descriptor to refer to another stream, which you can do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dup2()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38785"/>
            <a:r>
              <a:rPr lang="en-US" dirty="0"/>
              <a:t>Now all writes to </a:t>
            </a:r>
            <a:r>
              <a:rPr lang="en-US" b="1" dirty="0">
                <a:latin typeface="Courier New"/>
                <a:cs typeface="Courier New"/>
              </a:rPr>
              <a:t>stderr</a:t>
            </a:r>
            <a:r>
              <a:rPr lang="en-US" dirty="0"/>
              <a:t> will go to </a:t>
            </a:r>
            <a:r>
              <a:rPr lang="en-US" b="1" dirty="0" err="1">
                <a:latin typeface="Courier New"/>
                <a:cs typeface="Courier New"/>
              </a:rPr>
              <a:t>stdout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956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dup(1);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Makes a copy of </a:t>
            </a:r>
            <a:r>
              <a:rPr lang="en-US" sz="2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endParaRPr lang="en-US" sz="2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8768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dup2(1, 2);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Makes 2 (stderr) a copy of 1 (</a:t>
            </a:r>
            <a:r>
              <a:rPr lang="en-US" sz="2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918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buffering in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Reading from and writing to files on a hard drive is expensive</a:t>
            </a:r>
          </a:p>
          <a:p>
            <a:r>
              <a:rPr lang="en-US" dirty="0"/>
              <a:t>These operations are buffered so that one big read or write happens instead of lots of little ones</a:t>
            </a:r>
          </a:p>
          <a:p>
            <a:pPr lvl="1"/>
            <a:r>
              <a:rPr lang="en-US" dirty="0"/>
              <a:t>If another program is reading from a file you've written to, it reads from the buffer, not the old file</a:t>
            </a:r>
          </a:p>
          <a:p>
            <a:r>
              <a:rPr lang="en-US" dirty="0"/>
              <a:t>Even so, it is more efficient for your code to write larger amounts of data in one pass</a:t>
            </a:r>
          </a:p>
          <a:p>
            <a:pPr lvl="1"/>
            <a:r>
              <a:rPr lang="en-US" dirty="0"/>
              <a:t>Each system call has overhead</a:t>
            </a:r>
          </a:p>
        </p:txBody>
      </p:sp>
    </p:spTree>
    <p:extLst>
      <p:ext uri="{BB962C8B-B14F-4D97-AF65-F5344CB8AC3E}">
        <p14:creationId xmlns:p14="http://schemas.microsoft.com/office/powerpoint/2010/main" val="337128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having too many system calls,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stdio</a:t>
            </a:r>
            <a:r>
              <a:rPr lang="en-US" dirty="0"/>
              <a:t> uses this second kind of buffering</a:t>
            </a:r>
          </a:p>
          <a:p>
            <a:pPr lvl="1"/>
            <a:r>
              <a:rPr lang="en-US" dirty="0"/>
              <a:t>This is an advantage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stdio</a:t>
            </a:r>
            <a:r>
              <a:rPr lang="en-US" dirty="0"/>
              <a:t> functions rather than using low-level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dirty="0"/>
              <a:t> directly</a:t>
            </a:r>
          </a:p>
          <a:p>
            <a:r>
              <a:rPr lang="en-US" dirty="0"/>
              <a:t>The default buffer size is 8192 bytes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setvbuf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setbuf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setbuffer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functions let you specify your own buffer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8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Flushing a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output buffers are generally flushed (sent to the system) when they hit a newline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</a:t>
            </a:r>
            <a:r>
              <a:rPr lang="en-US" dirty="0"/>
              <a:t>) or get full</a:t>
            </a:r>
          </a:p>
          <a:p>
            <a:pPr lvl="1"/>
            <a:r>
              <a:rPr lang="en-US" dirty="0"/>
              <a:t>When debugging code that can crash, make sure you put a newline in your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otherwise you might not see the output before the crash</a:t>
            </a:r>
          </a:p>
          <a:p>
            <a:r>
              <a:rPr lang="en-US" dirty="0"/>
              <a:t>There is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that can flush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stdio</a:t>
            </a:r>
            <a:r>
              <a:rPr lang="en-US" dirty="0"/>
              <a:t> buffers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Flushes </a:t>
            </a:r>
            <a:r>
              <a:rPr lang="en-US" sz="2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endParaRPr lang="en-US" sz="2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Could be any FILE*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(NULL);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 Flushes all buffers</a:t>
            </a:r>
          </a:p>
        </p:txBody>
      </p:sp>
    </p:spTree>
    <p:extLst>
      <p:ext uri="{BB962C8B-B14F-4D97-AF65-F5344CB8AC3E}">
        <p14:creationId xmlns:p14="http://schemas.microsoft.com/office/powerpoint/2010/main" val="211463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Binary files</a:t>
            </a:r>
          </a:p>
          <a:p>
            <a:r>
              <a:rPr lang="en-US" dirty="0"/>
              <a:t>Started low-level I/O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OSI seven layer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build layers of I/O on top of other layers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built on top of low level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dirty="0"/>
              <a:t> call</a:t>
            </a:r>
          </a:p>
          <a:p>
            <a:r>
              <a:rPr lang="en-US" dirty="0"/>
              <a:t>The standard networking model is called the Open Systems Interconnection Reference Model</a:t>
            </a:r>
          </a:p>
          <a:p>
            <a:pPr lvl="1"/>
            <a:r>
              <a:rPr lang="en-US" dirty="0"/>
              <a:t>Also called the OSI model</a:t>
            </a:r>
          </a:p>
          <a:p>
            <a:pPr lvl="1"/>
            <a:r>
              <a:rPr lang="en-US" dirty="0"/>
              <a:t>Or the 7 layer model</a:t>
            </a:r>
          </a:p>
        </p:txBody>
      </p:sp>
    </p:spTree>
    <p:extLst>
      <p:ext uri="{BB962C8B-B14F-4D97-AF65-F5344CB8AC3E}">
        <p14:creationId xmlns:p14="http://schemas.microsoft.com/office/powerpoint/2010/main" val="7703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181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There are many different communication protocols</a:t>
            </a:r>
          </a:p>
          <a:p>
            <a:r>
              <a:rPr lang="en-US" dirty="0"/>
              <a:t>The OSI reference model is an idealized model of how different parts of communication can be abstracted into 7 layers</a:t>
            </a:r>
          </a:p>
          <a:p>
            <a:r>
              <a:rPr lang="en-US" dirty="0"/>
              <a:t>Imagine that each layer is talking to another parallel layer called a </a:t>
            </a:r>
            <a:r>
              <a:rPr lang="en-US" b="1" dirty="0"/>
              <a:t>peer</a:t>
            </a:r>
            <a:r>
              <a:rPr lang="en-US" dirty="0"/>
              <a:t> on another computer</a:t>
            </a:r>
          </a:p>
          <a:p>
            <a:r>
              <a:rPr lang="en-US" dirty="0"/>
              <a:t>Only the physical layer is a real connection between the two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5486400" y="0"/>
          <a:ext cx="822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130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465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Not every layer is always used</a:t>
            </a:r>
          </a:p>
          <a:p>
            <a:r>
              <a:rPr lang="en-US" dirty="0"/>
              <a:t>Sometimes user errors are referred to as Layer 8 problems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40931"/>
              </p:ext>
            </p:extLst>
          </p:nvPr>
        </p:nvGraphicFramePr>
        <p:xfrm>
          <a:off x="533400" y="2590799"/>
          <a:ext cx="11125201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1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6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6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Mnemonic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Example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User-level</a:t>
                      </a:r>
                      <a:r>
                        <a:rPr lang="en-US" sz="1800" baseline="0" dirty="0"/>
                        <a:t> data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HTTP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Presentation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Pretzels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Data appearance, some encryption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Unicode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94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Salty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Sessions, sequencing, recovery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Flow control, end-to-end error detection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TCP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Routing, blocking</a:t>
                      </a:r>
                      <a:r>
                        <a:rPr lang="en-US" sz="1800" baseline="0" dirty="0"/>
                        <a:t> into packets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3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Data Link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Data delivery, packets into frames, transmission error recovery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Ethernet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94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Physical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Programmers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Physical communication, bit</a:t>
                      </a:r>
                      <a:r>
                        <a:rPr lang="en-US" sz="1800" baseline="0" dirty="0"/>
                        <a:t> transmission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Electrons</a:t>
                      </a:r>
                      <a:r>
                        <a:rPr lang="en-US" sz="1800" baseline="0" dirty="0"/>
                        <a:t> in copper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4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where the rubber meets the road</a:t>
            </a:r>
          </a:p>
          <a:p>
            <a:r>
              <a:rPr lang="en-US" dirty="0"/>
              <a:t>The actual protocols for exchanging bits as electronic signals happen at the physical layer</a:t>
            </a:r>
          </a:p>
          <a:p>
            <a:r>
              <a:rPr lang="en-US" dirty="0"/>
              <a:t>At this level are things like RJ45 jacks and rules for interpreting voltages sent over copper</a:t>
            </a:r>
          </a:p>
          <a:p>
            <a:pPr lvl="1"/>
            <a:r>
              <a:rPr lang="en-US" dirty="0"/>
              <a:t>Or light pulses over fiber</a:t>
            </a:r>
          </a:p>
        </p:txBody>
      </p:sp>
    </p:spTree>
    <p:extLst>
      <p:ext uri="{BB962C8B-B14F-4D97-AF65-F5344CB8AC3E}">
        <p14:creationId xmlns:p14="http://schemas.microsoft.com/office/powerpoint/2010/main" val="248973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link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Ethernet is the most widely used example of the data layer</a:t>
            </a:r>
          </a:p>
          <a:p>
            <a:r>
              <a:rPr lang="en-US" dirty="0"/>
              <a:t>Machines at this layer are identified by a 48-bit Media Access Control (MAC) address</a:t>
            </a:r>
          </a:p>
          <a:p>
            <a:r>
              <a:rPr lang="en-US" dirty="0"/>
              <a:t>The Address Resolution Protocol (ARP) can be used for one machine to ask another for its MAC address</a:t>
            </a:r>
          </a:p>
          <a:p>
            <a:pPr lvl="1"/>
            <a:r>
              <a:rPr lang="en-US" dirty="0"/>
              <a:t>Try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arptables</a:t>
            </a:r>
            <a:r>
              <a:rPr lang="en-US" dirty="0"/>
              <a:t> command in Linux</a:t>
            </a:r>
          </a:p>
          <a:p>
            <a:r>
              <a:rPr lang="en-US" dirty="0"/>
              <a:t>Some routers allow a MAC address to be spoofed, but MAC addresses are intended to be unique and unchanging for a particular piece of hardware</a:t>
            </a:r>
          </a:p>
        </p:txBody>
      </p:sp>
    </p:spTree>
    <p:extLst>
      <p:ext uri="{BB962C8B-B14F-4D97-AF65-F5344CB8AC3E}">
        <p14:creationId xmlns:p14="http://schemas.microsoft.com/office/powerpoint/2010/main" val="16946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common network layer protocol is Internet Protocol (IP)</a:t>
            </a:r>
          </a:p>
          <a:p>
            <a:r>
              <a:rPr lang="en-US" dirty="0"/>
              <a:t>Each computer connected to the Internet should have a unique IP address</a:t>
            </a:r>
          </a:p>
          <a:p>
            <a:pPr lvl="1"/>
            <a:r>
              <a:rPr lang="en-US" dirty="0"/>
              <a:t>IPv4 is 32 bits written as four numbers from 0 – 255, separated by dots</a:t>
            </a:r>
          </a:p>
          <a:p>
            <a:pPr lvl="1"/>
            <a:r>
              <a:rPr lang="en-US" dirty="0"/>
              <a:t>IPv6 is 128 bits written as 8 groups of 4 hexadecimal digits</a:t>
            </a:r>
          </a:p>
          <a:p>
            <a:r>
              <a:rPr lang="en-US" dirty="0"/>
              <a:t>We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traceroute</a:t>
            </a:r>
            <a:r>
              <a:rPr lang="en-US" dirty="0"/>
              <a:t> to see the path of hosts leading to some IP address</a:t>
            </a:r>
          </a:p>
        </p:txBody>
      </p:sp>
    </p:spTree>
    <p:extLst>
      <p:ext uri="{BB962C8B-B14F-4D97-AF65-F5344CB8AC3E}">
        <p14:creationId xmlns:p14="http://schemas.microsoft.com/office/powerpoint/2010/main" val="266337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two popular possibilities for the transport layer</a:t>
            </a:r>
          </a:p>
          <a:p>
            <a:r>
              <a:rPr lang="en-US" dirty="0"/>
              <a:t>Transmission Control Protocol (TCP) provides reliability</a:t>
            </a:r>
          </a:p>
          <a:p>
            <a:pPr lvl="1"/>
            <a:r>
              <a:rPr lang="en-US" dirty="0"/>
              <a:t>Sequence numbers for out of order packets</a:t>
            </a:r>
          </a:p>
          <a:p>
            <a:pPr lvl="1"/>
            <a:r>
              <a:rPr lang="en-US" dirty="0"/>
              <a:t>Retransmission for packets that never arrive</a:t>
            </a:r>
          </a:p>
          <a:p>
            <a:r>
              <a:rPr lang="en-US" dirty="0"/>
              <a:t>User Datagram Protocol (UDP) is simpler</a:t>
            </a:r>
          </a:p>
          <a:p>
            <a:pPr lvl="1"/>
            <a:r>
              <a:rPr lang="en-US" dirty="0"/>
              <a:t>Packets can arrive out of order or never show up</a:t>
            </a:r>
          </a:p>
          <a:p>
            <a:pPr lvl="1"/>
            <a:r>
              <a:rPr lang="en-US" dirty="0"/>
              <a:t>Many online games use UDP because speed is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160692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layer isn't a key part of the TCP/IP model</a:t>
            </a:r>
          </a:p>
          <a:p>
            <a:r>
              <a:rPr lang="en-US" dirty="0"/>
              <a:t>The secure sessions provided by TLS can be considered the session layer</a:t>
            </a:r>
          </a:p>
        </p:txBody>
      </p:sp>
    </p:spTree>
    <p:extLst>
      <p:ext uri="{BB962C8B-B14F-4D97-AF65-F5344CB8AC3E}">
        <p14:creationId xmlns:p14="http://schemas.microsoft.com/office/powerpoint/2010/main" val="390039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presentation layer is often optional</a:t>
            </a:r>
          </a:p>
          <a:p>
            <a:r>
              <a:rPr lang="en-US" dirty="0"/>
              <a:t>It specifies how the data should appear</a:t>
            </a:r>
          </a:p>
          <a:p>
            <a:r>
              <a:rPr lang="en-US" dirty="0"/>
              <a:t>This layer is responsible for character encoding (ASCII, UTF-8, etc.)</a:t>
            </a:r>
          </a:p>
          <a:p>
            <a:r>
              <a:rPr lang="en-US" dirty="0"/>
              <a:t>MIME types are sometimes considered presentation layer issues</a:t>
            </a:r>
          </a:p>
          <a:p>
            <a:r>
              <a:rPr lang="en-US" dirty="0"/>
              <a:t>Encryption and decryption can happen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1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where the data is interpreted and used</a:t>
            </a:r>
          </a:p>
          <a:p>
            <a:r>
              <a:rPr lang="en-US" dirty="0"/>
              <a:t>HTTP is an example of an application layer protocol</a:t>
            </a:r>
          </a:p>
          <a:p>
            <a:r>
              <a:rPr lang="en-US" dirty="0"/>
              <a:t>A web browser takes the information delivered via HTTP and renders it</a:t>
            </a:r>
          </a:p>
          <a:p>
            <a:r>
              <a:rPr lang="en-US" dirty="0"/>
              <a:t>Code you write deals a great deal with the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172528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1054"/>
            <a:ext cx="10972800" cy="5387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goal of the OSI model is to make lower layers transparent to upper ones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2362201"/>
          <a:ext cx="1600200" cy="4114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 anchor="ctr">
                    <a:solidFill>
                      <a:srgbClr val="FAF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Link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0" y="2362201"/>
          <a:ext cx="1600200" cy="4114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 anchor="ctr">
                    <a:solidFill>
                      <a:srgbClr val="FAF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Link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38600" y="5410200"/>
          <a:ext cx="4114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4800600"/>
          <a:ext cx="34290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48200" y="4191000"/>
          <a:ext cx="28956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953000" y="3667760"/>
          <a:ext cx="2209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3733801" y="6019801"/>
            <a:ext cx="4666343" cy="533401"/>
            <a:chOff x="2286000" y="6172200"/>
            <a:chExt cx="4666343" cy="533401"/>
          </a:xfrm>
          <a:effectLst>
            <a:glow rad="1270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3" name="Straight Connector 12"/>
            <p:cNvCxnSpPr/>
            <p:nvPr/>
          </p:nvCxnSpPr>
          <p:spPr>
            <a:xfrm>
              <a:off x="2286000" y="6400800"/>
              <a:ext cx="609600" cy="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95600" y="6172200"/>
              <a:ext cx="152400" cy="2286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048000" y="6172200"/>
              <a:ext cx="304800" cy="5334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352800" y="6286500"/>
              <a:ext cx="114300" cy="4191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467100" y="6286500"/>
              <a:ext cx="161925" cy="20955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3629025" y="6400800"/>
              <a:ext cx="104775" cy="9525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733800" y="6400800"/>
              <a:ext cx="1371600" cy="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05400" y="6400800"/>
              <a:ext cx="152400" cy="3048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257800" y="6172200"/>
              <a:ext cx="381000" cy="5334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638800" y="6172200"/>
              <a:ext cx="228600" cy="5334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867400" y="6400800"/>
              <a:ext cx="152400" cy="304801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019800" y="6400800"/>
              <a:ext cx="932543" cy="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 flipH="1">
            <a:off x="3657600" y="5638800"/>
            <a:ext cx="3048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3657600" y="50292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3657600" y="44196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3657600" y="38862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229600" y="5638800"/>
            <a:ext cx="3048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924800" y="50292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7620000" y="44196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391400" y="38862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4953000" y="3058160"/>
          <a:ext cx="2209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4" name="Straight Arrow Connector 63"/>
          <p:cNvCxnSpPr/>
          <p:nvPr/>
        </p:nvCxnSpPr>
        <p:spPr>
          <a:xfrm flipH="1">
            <a:off x="3657600" y="32766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391400" y="32766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4953000" y="2438400"/>
          <a:ext cx="2209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flipH="1">
            <a:off x="3657600" y="265684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391400" y="265684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254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Mnemonics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Seven layers is a lot to remember</a:t>
            </a:r>
          </a:p>
          <a:p>
            <a:r>
              <a:rPr lang="en-US" dirty="0"/>
              <a:t>Mnemonics have been developed to help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743200"/>
          <a:ext cx="10972800" cy="388572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effectLst/>
                        </a:rPr>
                        <a:t>Application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All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All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Away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>
                          <a:effectLst/>
                        </a:rPr>
                        <a:t>Presentation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Pros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People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Powered-Down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Pretzels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effectLst/>
                        </a:rPr>
                        <a:t>Session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Search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Seem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System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Salty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>
                          <a:effectLst/>
                        </a:rPr>
                        <a:t>Transport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Top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To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Transmits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Throw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>
                          <a:effectLst/>
                        </a:rPr>
                        <a:t>Network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Notch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Need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Not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>
                          <a:effectLst/>
                        </a:rPr>
                        <a:t>Data Link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Donut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Data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Data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Dare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u="none" strike="noStrike" dirty="0">
                          <a:effectLst/>
                        </a:rPr>
                        <a:t>Physical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Places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effectLst/>
                        </a:rPr>
                        <a:t>Processing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</a:rPr>
                        <a:t>Packets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Programmers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74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062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OSI model is sort of a sham</a:t>
            </a:r>
          </a:p>
          <a:p>
            <a:pPr lvl="1"/>
            <a:r>
              <a:rPr lang="en-US" dirty="0"/>
              <a:t>It was invented after the Internet was already in use</a:t>
            </a:r>
          </a:p>
          <a:p>
            <a:pPr lvl="1"/>
            <a:r>
              <a:rPr lang="en-US" dirty="0"/>
              <a:t>You don't need all layers</a:t>
            </a:r>
          </a:p>
          <a:p>
            <a:pPr lvl="1"/>
            <a:r>
              <a:rPr lang="en-US" dirty="0"/>
              <a:t>Some people think this categorization is not useful</a:t>
            </a:r>
          </a:p>
          <a:p>
            <a:r>
              <a:rPr lang="en-US" dirty="0"/>
              <a:t>Most network communication uses TCP/IP</a:t>
            </a:r>
          </a:p>
          <a:p>
            <a:r>
              <a:rPr lang="en-US" dirty="0"/>
              <a:t>We can view TCP/IP as five layers: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581400"/>
          <a:ext cx="11277600" cy="3014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Protocols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Prepare messages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User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HTTP, FTP, </a:t>
                      </a:r>
                      <a:r>
                        <a:rPr lang="en-US" sz="2000" baseline="0" dirty="0"/>
                        <a:t>etc.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 messages to segments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Sequencing,</a:t>
                      </a:r>
                      <a:r>
                        <a:rPr lang="en-US" sz="2000" baseline="0" dirty="0"/>
                        <a:t> reliability, error correction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TCP or UDP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 segments to packets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Flow control, routing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4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 packets to frames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Point-to-point communication between devices on the same 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Ethernet, Wi-Fi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3929485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Physical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Transmit frames as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 communication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07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networking</a:t>
            </a:r>
          </a:p>
          <a:p>
            <a:r>
              <a:rPr lang="en-US"/>
              <a:t>Sockets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Project 5</a:t>
            </a:r>
          </a:p>
          <a:p>
            <a:r>
              <a:rPr lang="en-US" dirty="0"/>
              <a:t>Keep reading LPI chapters 13, 14, and 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343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The key to performance is elegance, not battalions of special cases. The terrible temptation to tweak should be resisted unless the payoff is really noticeable.</a:t>
            </a:r>
          </a:p>
          <a:p>
            <a:pPr marL="118872" indent="0">
              <a:buNone/>
            </a:pPr>
            <a:r>
              <a:rPr lang="en-US" sz="3600" dirty="0"/>
              <a:t>	</a:t>
            </a:r>
          </a:p>
          <a:p>
            <a:pPr marL="118872" indent="0">
              <a:buNone/>
            </a:pPr>
            <a:r>
              <a:rPr lang="en-US" sz="3600" dirty="0"/>
              <a:t>	Jon </a:t>
            </a:r>
            <a:r>
              <a:rPr lang="en-US" sz="3600" dirty="0" err="1"/>
              <a:t>Bently</a:t>
            </a:r>
            <a:r>
              <a:rPr lang="en-US" sz="3600" dirty="0"/>
              <a:t> and M. Douglas </a:t>
            </a:r>
            <a:r>
              <a:rPr lang="en-US" sz="3600" dirty="0" err="1"/>
              <a:t>McIlroy</a:t>
            </a:r>
            <a:endParaRPr lang="en-US" sz="3600" dirty="0"/>
          </a:p>
          <a:p>
            <a:pPr marL="118872" indent="0">
              <a:buNone/>
            </a:pPr>
            <a:r>
              <a:rPr lang="en-US" sz="3600" dirty="0"/>
              <a:t>	Computer Scientists at Bell Labs</a:t>
            </a:r>
          </a:p>
        </p:txBody>
      </p:sp>
    </p:spTree>
    <p:extLst>
      <p:ext uri="{BB962C8B-B14F-4D97-AF65-F5344CB8AC3E}">
        <p14:creationId xmlns:p14="http://schemas.microsoft.com/office/powerpoint/2010/main" val="183529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Level File I/O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9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low level I/O functions, include headers as follows: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fcntl.h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stat.h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/>
              <a:t>You won't need all of these for every program, but you might as well throw them all in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open()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/>
          </a:bodyPr>
          <a:lstStyle/>
          <a:p>
            <a:r>
              <a:rPr lang="en-US" dirty="0"/>
              <a:t>To open a file for reading or writing,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There used to be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creat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that was used to create new files, but it's now obsolete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dirty="0"/>
              <a:t> function takes the file name,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for mode, and an (optional)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for permissions</a:t>
            </a:r>
          </a:p>
          <a:p>
            <a:r>
              <a:rPr lang="en-US" dirty="0"/>
              <a:t>It returns a file descriptor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5257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</a:t>
            </a:r>
          </a:p>
        </p:txBody>
      </p:sp>
    </p:spTree>
    <p:extLst>
      <p:ext uri="{BB962C8B-B14F-4D97-AF65-F5344CB8AC3E}">
        <p14:creationId xmlns:p14="http://schemas.microsoft.com/office/powerpoint/2010/main" val="362348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Opening the file is actually the hardest part</a:t>
            </a:r>
          </a:p>
          <a:p>
            <a:r>
              <a:rPr lang="en-US" dirty="0"/>
              <a:t>Reading is straightforward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/>
              <a:t> function</a:t>
            </a:r>
          </a:p>
          <a:p>
            <a:r>
              <a:rPr lang="en-US" dirty="0"/>
              <a:t>Its arguments are</a:t>
            </a:r>
          </a:p>
          <a:p>
            <a:pPr lvl="1"/>
            <a:r>
              <a:rPr lang="en-US" dirty="0"/>
              <a:t>The file descriptor</a:t>
            </a:r>
          </a:p>
          <a:p>
            <a:pPr lvl="1"/>
            <a:r>
              <a:rPr lang="en-US" dirty="0"/>
              <a:t>A pointer to the memory to read into</a:t>
            </a:r>
          </a:p>
          <a:p>
            <a:pPr lvl="1"/>
            <a:r>
              <a:rPr lang="en-US" dirty="0"/>
              <a:t>The number of bytes to read</a:t>
            </a:r>
          </a:p>
          <a:p>
            <a:r>
              <a:rPr lang="en-US" dirty="0"/>
              <a:t>Its return value is the number of bytes successfully read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648201"/>
            <a:ext cx="10972800" cy="1904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buffer[100];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)*100 );</a:t>
            </a:r>
          </a:p>
        </p:txBody>
      </p:sp>
    </p:spTree>
    <p:extLst>
      <p:ext uri="{BB962C8B-B14F-4D97-AF65-F5344CB8AC3E}">
        <p14:creationId xmlns:p14="http://schemas.microsoft.com/office/powerpoint/2010/main" val="6851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5913</TotalTime>
  <Words>1796</Words>
  <Application>Microsoft Office PowerPoint</Application>
  <PresentationFormat>Widescreen</PresentationFormat>
  <Paragraphs>318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5 </vt:lpstr>
      <vt:lpstr>Quotes</vt:lpstr>
      <vt:lpstr>Low Level File I/O</vt:lpstr>
      <vt:lpstr>Includes</vt:lpstr>
      <vt:lpstr>open()</vt:lpstr>
      <vt:lpstr>read()</vt:lpstr>
      <vt:lpstr>write()</vt:lpstr>
      <vt:lpstr>close()</vt:lpstr>
      <vt:lpstr>Example</vt:lpstr>
      <vt:lpstr>File descriptors revisited</vt:lpstr>
      <vt:lpstr>Duplicating descriptors on the command line</vt:lpstr>
      <vt:lpstr>dup() and dup2()</vt:lpstr>
      <vt:lpstr>I/O buffering in files</vt:lpstr>
      <vt:lpstr>Buffering in stdio</vt:lpstr>
      <vt:lpstr>Flushing a buffer</vt:lpstr>
      <vt:lpstr>Networking</vt:lpstr>
      <vt:lpstr>OSI seven layer model</vt:lpstr>
      <vt:lpstr>Protocols</vt:lpstr>
      <vt:lpstr>Layers</vt:lpstr>
      <vt:lpstr>Physical layer</vt:lpstr>
      <vt:lpstr>Data link layer</vt:lpstr>
      <vt:lpstr>Network layer</vt:lpstr>
      <vt:lpstr>Transport layer</vt:lpstr>
      <vt:lpstr>Session layer</vt:lpstr>
      <vt:lpstr>Presentation layer</vt:lpstr>
      <vt:lpstr>Application layer</vt:lpstr>
      <vt:lpstr>Transparency</vt:lpstr>
      <vt:lpstr>Mnemonics</vt:lpstr>
      <vt:lpstr>TCP/IP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743</cp:revision>
  <dcterms:created xsi:type="dcterms:W3CDTF">2009-08-24T20:26:10Z</dcterms:created>
  <dcterms:modified xsi:type="dcterms:W3CDTF">2025-04-02T16:33:04Z</dcterms:modified>
</cp:coreProperties>
</file>